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1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Light" panose="020B0600000101010101" charset="-127"/>
      <p:regular r:id="rId23"/>
    </p:embeddedFont>
    <p:embeddedFont>
      <p:font typeface="Pretendard Medium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68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2EA87-ED63-44F0-A9F9-A78D5258609C}" type="datetimeFigureOut">
              <a:rPr lang="ko-KR" altLang="en-US" smtClean="0"/>
              <a:t>2025-02-22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92820-D622-425F-A221-63C8386D47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9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92820-D622-425F-A221-63C8386D47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1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92820-D622-425F-A221-63C8386D47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0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3CA3D-BECA-DA5D-5920-E0ED597C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5B8426-B0C0-EE59-B58A-9399E7FD2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AB0FA2-3D6A-D5FD-7522-044BAAEDC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76161-065B-5F7F-CF48-FECABE9E0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92820-D622-425F-A221-63C8386D47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705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92820-D622-425F-A221-63C8386D47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4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92820-D622-425F-A221-63C8386D47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3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81E8-3B21-B26B-C812-5D24E0437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D926CA-D95E-6F96-0E6F-4B70852F6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A1F34C-5BB2-AC29-F8BE-F26D6B657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F93698-1B0A-FB1A-EA81-433039D01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92820-D622-425F-A221-63C8386D47D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06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5CEE4-29D9-62F9-CA72-3BBBD91F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C2F21B-F61E-BDAD-6C2A-FDE0AEEB9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72C787-8D36-CD33-D360-96EA51D3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6EED4-B533-ACAB-C0F4-A3C54F8C4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92820-D622-425F-A221-63C8386D47D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893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F4C0C-CD8F-9543-B5C7-1EE7A9D2C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272B88-AFBC-2B86-77EA-60FC41E9F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CADD80-DCE0-9C11-0423-A646C6699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7FBDBD-412B-94A4-F502-D113FA4E1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92820-D622-425F-A221-63C8386D47D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03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9697E-4E31-1DBC-5867-531B623DA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904C59-8647-5713-A51F-AB60793D2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A7FABF-0814-79A0-7552-E6BBDF294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96CB1-440B-58B9-EB11-17F8A3CF6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92820-D622-425F-A221-63C8386D47D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6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3.png"/><Relationship Id="rId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4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9750" y="6559345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8550" y="6559345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0350" y="7194345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91950" y="6699045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1550" y="6991145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693900" y="7239000"/>
            <a:ext cx="1689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494A4E"/>
                </a:solidFill>
                <a:ea typeface="Pretendard Medium"/>
              </a:rPr>
              <a:t>박수아</a:t>
            </a:r>
            <a:endParaRPr lang="ko-KR" sz="50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71800" y="3302000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90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Spending_diary</a:t>
            </a:r>
            <a:endParaRPr lang="ko-KR" sz="9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A08FACD2-41FB-FD8E-6560-F02D6595026B}"/>
              </a:ext>
            </a:extLst>
          </p:cNvPr>
          <p:cNvSpPr txBox="1"/>
          <p:nvPr/>
        </p:nvSpPr>
        <p:spPr>
          <a:xfrm>
            <a:off x="3136900" y="4638367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500" dirty="0">
                <a:solidFill>
                  <a:schemeClr val="bg1">
                    <a:lumMod val="50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가계부 프로그램</a:t>
            </a:r>
            <a:endParaRPr lang="ko-KR" sz="7500" b="0" i="0" u="none" strike="noStrike" dirty="0">
              <a:solidFill>
                <a:schemeClr val="bg1">
                  <a:lumMod val="50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C1A19-E867-B48C-DE3F-96C0E83C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15E165C-E652-0A5E-874E-AF919A0A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F661B03-A8DB-5C5B-EC75-28CFC70D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BA719F-3B83-F42A-7187-279ED32E3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EACAED8-DD78-CFC1-9B2D-9D47FE981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8E6D90A-BEE2-5200-3022-1C9652CB8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9771E95-8DA6-8BCB-FDFD-AE3A9A53B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60501D8-F40F-5861-BAE6-3D48FF32F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5ADAF69-6466-6743-D286-D535EF094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664D48F-7217-F0CA-F4F6-BC751503C769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DBACC5F-977C-E5DE-5252-475CA93E3A7E}"/>
              </a:ext>
            </a:extLst>
          </p:cNvPr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0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func_manager.py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754B366-D52F-2819-E8BE-3CCCDAAB84DD}"/>
              </a:ext>
            </a:extLst>
          </p:cNvPr>
          <p:cNvSpPr txBox="1"/>
          <p:nvPr/>
        </p:nvSpPr>
        <p:spPr>
          <a:xfrm>
            <a:off x="1016000" y="343535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  <a:ea typeface="Pretendard Medium"/>
              </a:rPr>
              <a:t>기능 관련 로직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D2518E1-CD36-C8BC-F8FE-F82B08C11F2F}"/>
              </a:ext>
            </a:extLst>
          </p:cNvPr>
          <p:cNvSpPr txBox="1"/>
          <p:nvPr/>
        </p:nvSpPr>
        <p:spPr>
          <a:xfrm>
            <a:off x="2834024" y="4778375"/>
            <a:ext cx="12607252" cy="381635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예산 계산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및</a:t>
            </a:r>
            <a:r>
              <a:rPr lang="ko-KR" altLang="en-US" sz="2200" b="0" i="0" u="none" strike="noStrike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데이터</a:t>
            </a:r>
            <a:r>
              <a:rPr lang="en-US" altLang="ko-KR" sz="2200" b="0" i="0" u="none" strike="noStrike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분석 기능 제공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지출 그래프 생성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generate_bar_chart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(frame, </a:t>
            </a: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treeview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categories)</a:t>
            </a: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calculate_remaining_budget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(year, month, records, budget)</a:t>
            </a: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calculate_monthly_income_expense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(records, </a:t>
            </a: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selected_month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format_date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601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F049C8-87C2-E07F-2F7F-14144214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98D9BD-8E6E-A569-D6C1-FBC44A47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5178E9-22CA-2FFC-D42B-910D6811A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0951266-DE0A-B74E-2601-1312B0B19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EEDBDDB-2F40-BF80-D34D-C604B4F7B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BD03439-D53B-E6C8-3772-B230BA021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B8555DA-9E69-9E1D-9496-496B77D8D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EFA10FB-56F6-83D1-9E8D-720CC27A2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E7ED3F9-00B4-055A-5F19-EEC992810A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FF47A93-B0FD-300D-1391-61125614DA7F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012C11A-8C0F-F1E4-948B-E81F28C3F7C5}"/>
              </a:ext>
            </a:extLst>
          </p:cNvPr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0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ui_manager</a:t>
            </a:r>
            <a:r>
              <a:rPr lang="en-US" altLang="ko-KR" sz="50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.py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C177F0F-E470-825A-CB7D-5A56DE38E217}"/>
              </a:ext>
            </a:extLst>
          </p:cNvPr>
          <p:cNvSpPr txBox="1"/>
          <p:nvPr/>
        </p:nvSpPr>
        <p:spPr>
          <a:xfrm>
            <a:off x="1016000" y="343535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  <a:ea typeface="Pretendard Medium"/>
              </a:rPr>
              <a:t>UI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  <a:ea typeface="Pretendard Medium"/>
              </a:rPr>
              <a:t> 유틸리티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3656A78-26BE-547C-E91C-595F791CB996}"/>
              </a:ext>
            </a:extLst>
          </p:cNvPr>
          <p:cNvSpPr txBox="1"/>
          <p:nvPr/>
        </p:nvSpPr>
        <p:spPr>
          <a:xfrm>
            <a:off x="2476500" y="5187950"/>
            <a:ext cx="13322300" cy="2997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UI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화면 전환 및 위젯 초기화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공통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UI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설정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clear_widget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(win)</a:t>
            </a: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setup_main_window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(win)</a:t>
            </a: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03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EA9917-3B74-1365-A6FA-9D22C9854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EA86E5-369B-5A1C-624C-7E53D9171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0FF1CD-CFD6-F785-66D0-A2F3CD1A9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9CE29C7-667D-03E6-CCB3-92C29415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2372C64-A272-42A3-2118-CBA947266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5607877-23B1-3F1F-DE8B-00CBDCDEC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10D6A08-B654-8508-D961-F262F0058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7B1AB2-FBED-8B9B-ED3C-778A36C6B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FFEFB57-E396-080E-B35C-F2160E205B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7CF61DD-D9B1-BB75-FB82-A2B7E4E0A71F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8873AC5-D7A6-7F73-5CBF-0E1333D4263C}"/>
              </a:ext>
            </a:extLst>
          </p:cNvPr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0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theme.py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0385035-CC11-BDCA-DE4D-09F0606DD935}"/>
              </a:ext>
            </a:extLst>
          </p:cNvPr>
          <p:cNvSpPr txBox="1"/>
          <p:nvPr/>
        </p:nvSpPr>
        <p:spPr>
          <a:xfrm>
            <a:off x="1016000" y="343535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  <a:ea typeface="Pretendard Medium"/>
              </a:rPr>
              <a:t>UI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  <a:ea typeface="Pretendard Medium"/>
              </a:rPr>
              <a:t> 테마 설정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4AE3ABA-247A-1960-1A67-591E79EB140D}"/>
              </a:ext>
            </a:extLst>
          </p:cNvPr>
          <p:cNvSpPr txBox="1"/>
          <p:nvPr/>
        </p:nvSpPr>
        <p:spPr>
          <a:xfrm>
            <a:off x="4660900" y="5616575"/>
            <a:ext cx="8953500" cy="213995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en-US" altLang="ko-KR" sz="2200" b="0" i="0" u="none" strike="noStrike" dirty="0" err="1">
                <a:solidFill>
                  <a:srgbClr val="717377"/>
                </a:solidFill>
                <a:ea typeface="Pretendard Regular"/>
              </a:rPr>
              <a:t>Tkinter</a:t>
            </a:r>
            <a:r>
              <a:rPr lang="en-US" altLang="ko-KR" sz="2200" b="0" i="0" u="none" strike="noStrike" dirty="0">
                <a:solidFill>
                  <a:srgbClr val="717377"/>
                </a:solidFill>
                <a:ea typeface="Pretendard Regular"/>
              </a:rPr>
              <a:t> UI </a:t>
            </a:r>
            <a:r>
              <a:rPr lang="ko-KR" altLang="en-US" sz="2200" b="0" i="0" u="none" strike="noStrike" dirty="0">
                <a:solidFill>
                  <a:srgbClr val="717377"/>
                </a:solidFill>
                <a:ea typeface="Pretendard Regular"/>
              </a:rPr>
              <a:t>스타일 및 색상 관리</a:t>
            </a:r>
            <a:endParaRPr lang="en-US" altLang="ko-KR" sz="22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dirty="0">
              <a:solidFill>
                <a:srgbClr val="717377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717377"/>
                </a:solidFill>
                <a:ea typeface="Pretendard Regular"/>
              </a:rPr>
              <a:t>버튼</a:t>
            </a:r>
            <a:r>
              <a:rPr lang="en-US" altLang="ko-KR" sz="2200" b="0" i="0" u="none" strike="noStrike" dirty="0">
                <a:solidFill>
                  <a:srgbClr val="717377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ea typeface="Pretendard Regular"/>
              </a:rPr>
              <a:t>라벨</a:t>
            </a:r>
            <a:r>
              <a:rPr lang="en-US" altLang="ko-KR" sz="2200" b="0" i="0" u="none" strike="noStrike" dirty="0">
                <a:solidFill>
                  <a:srgbClr val="717377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 err="1">
                <a:solidFill>
                  <a:srgbClr val="717377"/>
                </a:solidFill>
                <a:ea typeface="Pretendard Regular"/>
              </a:rPr>
              <a:t>입력창</a:t>
            </a:r>
            <a:r>
              <a:rPr lang="ko-KR" altLang="en-US" sz="2200" b="0" i="0" u="none" strike="noStrike" dirty="0">
                <a:solidFill>
                  <a:srgbClr val="717377"/>
                </a:solidFill>
                <a:ea typeface="Pretendard Regular"/>
              </a:rPr>
              <a:t> 등의 스타일 적용</a:t>
            </a:r>
            <a:endParaRPr lang="en-US" altLang="ko-KR" sz="22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dirty="0">
              <a:solidFill>
                <a:srgbClr val="717377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b="0" i="0" u="none" strike="noStrike" dirty="0" err="1">
                <a:solidFill>
                  <a:srgbClr val="717377"/>
                </a:solidFill>
                <a:ea typeface="Pretendard Regular"/>
              </a:rPr>
              <a:t>Apply_theme</a:t>
            </a:r>
            <a:r>
              <a:rPr lang="en-US" altLang="ko-KR" sz="2200" b="0" i="0" u="none" strike="noStrike" dirty="0">
                <a:solidFill>
                  <a:srgbClr val="717377"/>
                </a:solidFill>
                <a:ea typeface="Pretendard Regular"/>
              </a:rPr>
              <a:t>(</a:t>
            </a:r>
            <a:r>
              <a:rPr lang="en-US" altLang="ko-KR" sz="2200" b="0" i="0" u="none" strike="noStrike" dirty="0" err="1">
                <a:solidFill>
                  <a:srgbClr val="717377"/>
                </a:solidFill>
                <a:ea typeface="Pretendard Regular"/>
              </a:rPr>
              <a:t>widg</a:t>
            </a:r>
            <a:r>
              <a:rPr lang="en-US" altLang="ko-KR" sz="2200" b="0" i="0" u="none" strike="noStrike" dirty="0">
                <a:solidFill>
                  <a:srgbClr val="717377"/>
                </a:solidFill>
                <a:ea typeface="Pretendard Regular"/>
              </a:rPr>
              <a:t> et, type_)</a:t>
            </a:r>
          </a:p>
        </p:txBody>
      </p:sp>
    </p:spTree>
    <p:extLst>
      <p:ext uri="{BB962C8B-B14F-4D97-AF65-F5344CB8AC3E}">
        <p14:creationId xmlns:p14="http://schemas.microsoft.com/office/powerpoint/2010/main" val="211246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E565B7-87CA-C8BB-3A96-2D71D83A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DA7ED6-9936-4EBB-7C5B-70CB27CB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681BCD-9567-1501-D4E4-072E54B0A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4432C29-E44A-B7F9-484A-B42821332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B2E76D6-9227-9D76-61F3-12784E2E7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A12244-4D17-2597-2B7A-23327332D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A3B8C2C-93E5-B0E4-594C-BCD47482E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37419E8-B567-7FC7-D734-83DC75CE5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40239E3-F8D2-8A6C-6B86-8E5E758CBE8F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A04CD8-A2AA-0CB2-2D65-159C968162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7728" y="2705100"/>
            <a:ext cx="11412543" cy="6468378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F6F44410-81B2-F05D-5F9D-B8B63DFB5C45}"/>
              </a:ext>
            </a:extLst>
          </p:cNvPr>
          <p:cNvSpPr txBox="1"/>
          <p:nvPr/>
        </p:nvSpPr>
        <p:spPr>
          <a:xfrm>
            <a:off x="892648" y="1866900"/>
            <a:ext cx="2514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실행화면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614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EA682-6331-0444-B180-0B769BF8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C9E87A-BF2E-B206-43F3-E4C4972C6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DE2AA80-617A-5D7D-0C95-BFCB0DF69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52C2D20-6FE8-A072-19D4-34A4999C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0701B7-54F5-2087-5D86-C19BE610B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9A93D5-8969-DE16-B559-A35354C9F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546FFED-0AD8-C781-E012-90F792918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8727419-2D6D-6D14-56D2-D95576F62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9B98567-4DF0-BC4B-F8D6-4F4A7807125F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3EE5D0-3ACD-CB79-E3D3-C56C1C8494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1583700"/>
            <a:ext cx="6669278" cy="37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1C7CE4-F06D-E282-721A-4DDE81436A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0700" y="5825000"/>
            <a:ext cx="6669278" cy="37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380BBB-DD24-5C50-FA04-6C412FA04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5750" y="1541790"/>
            <a:ext cx="6669278" cy="37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315954-9121-F0A9-ABBF-320893DE06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3050" y="5825000"/>
            <a:ext cx="6669278" cy="3780000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FD2216A7-6B67-9D01-ADD8-28054F87C09D}"/>
              </a:ext>
            </a:extLst>
          </p:cNvPr>
          <p:cNvSpPr txBox="1"/>
          <p:nvPr/>
        </p:nvSpPr>
        <p:spPr>
          <a:xfrm>
            <a:off x="892648" y="1866900"/>
            <a:ext cx="1774352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00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등록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86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B9B0AB-6AE7-E6B2-58AA-919D359B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4B975C-3FBA-75D4-A053-0A86D859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E49F0E4-0C0F-F4CE-5800-3F317FCAB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CAB51A-808D-85AD-0270-6FF0F2B23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206643F-45AB-7DF7-0F5F-9CB978BB6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9B2B26-18C1-9F31-3103-180B9D32E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8B260C2-7F38-682E-4FC5-77F9BA36B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BF224C-F540-423A-DC99-27468CCDCD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70F9FDC-B350-DDA0-4F66-581162A22FC7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D4488F-C4AF-25FB-F8E1-A52D31983E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3492" y="1584367"/>
            <a:ext cx="6669278" cy="3778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576C4E-BAE4-E454-5F0E-539CDAACA3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6192" y="5825667"/>
            <a:ext cx="6669278" cy="37786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CFD9AB-0332-9E69-E0A6-B2C090CD2D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322" y="1542457"/>
            <a:ext cx="6669278" cy="37786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316137-0AE2-3E0A-75D4-096269D7BA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7622" y="5832722"/>
            <a:ext cx="6669278" cy="3764555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E827209-9BB3-4EB2-2A92-D380381C65E0}"/>
              </a:ext>
            </a:extLst>
          </p:cNvPr>
          <p:cNvSpPr txBox="1"/>
          <p:nvPr/>
        </p:nvSpPr>
        <p:spPr>
          <a:xfrm>
            <a:off x="892648" y="1866900"/>
            <a:ext cx="1774352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수정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21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FCF242-C47F-4466-51C1-7FCB8803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263C95-D73E-82B0-9E6C-E4797B08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1B80EA8-6C09-A0C3-958F-04F984E2B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2CBF0F-9AF3-C819-EBDB-2590776DC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E7F111-6E9F-56E5-21D5-1D313545F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2C711-53C3-171C-271A-6E2FD61EC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D76A45-2451-7172-A42C-533EBED62F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890BD21-1C61-DC30-F1F6-4122FC906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66934E6-E2A1-F2FA-A13F-B39624BAB374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7D7807-3C64-6C21-562D-95208526BE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3492" y="1584367"/>
            <a:ext cx="6669277" cy="3778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81B7B9-0C92-F12B-E92C-5C96D1C362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6192" y="5825667"/>
            <a:ext cx="6669277" cy="37786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445FA1-84EF-D7BB-AA90-8BE92DC380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322" y="1542457"/>
            <a:ext cx="6669277" cy="3778665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24CEAD1-7635-E334-D313-F20149992DF4}"/>
              </a:ext>
            </a:extLst>
          </p:cNvPr>
          <p:cNvSpPr txBox="1"/>
          <p:nvPr/>
        </p:nvSpPr>
        <p:spPr>
          <a:xfrm>
            <a:off x="892648" y="1866900"/>
            <a:ext cx="1774352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삭제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71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2C1908-6C0C-9122-96F3-868AAC62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1BB077-575D-58B4-D658-B36A81C90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B55DF3-C98D-B427-A3FD-FB12B46C5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643B6F3-3B81-BCB0-8EBD-7055C7740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2790941-72AA-549C-126A-4DC80B007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0956C3A-3B2B-BD8F-A535-EB1935825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83AA2B-EA82-3D31-E585-7EB18B135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E406C83-FBEB-D658-594E-DF414684DF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8DFA03B-E22B-6E6D-AE9A-E168E12DD0B6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3D3082-6E37-1C1A-B910-77D29DF16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3492" y="1584367"/>
            <a:ext cx="6669277" cy="3778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4DBCF7-CA5D-E8A9-6713-3393F7C306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6192" y="5825667"/>
            <a:ext cx="6669277" cy="37786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36A6A4-96DD-075D-FD63-A3A236A9DE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322" y="1542457"/>
            <a:ext cx="6669277" cy="37786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DD4CC8-4531-9153-3AE1-DC6336663F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074" y="5832722"/>
            <a:ext cx="6644373" cy="3764555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D6C228EF-B8CC-BEEB-8661-D58F236DE28F}"/>
              </a:ext>
            </a:extLst>
          </p:cNvPr>
          <p:cNvSpPr txBox="1"/>
          <p:nvPr/>
        </p:nvSpPr>
        <p:spPr>
          <a:xfrm>
            <a:off x="892648" y="1866900"/>
            <a:ext cx="1774352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예산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091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28E1F-559A-0EBE-8D83-DD096736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5161922-8B4C-B142-D8C5-D6BB08854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B1ECC65-6162-45F0-79A5-607E4C12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013D075-A3DB-CCE6-2060-4C237481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698C1F-93DC-0CAE-946E-24EBBD516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5AC09AE-5D73-E00A-99E5-35D89FC92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BCBEFD1-FDBC-C5A8-6C44-63CDDD22C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882792-06B8-8D52-13AF-A8EA8FA1C6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4752DB-2EFB-A4D5-A935-DB6D345E4B90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517E26-B7ED-BCBC-F728-C7AB66AD7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3492" y="1584367"/>
            <a:ext cx="6669277" cy="37786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5FCF16-523A-8310-D0E1-6AE79DE7C5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6192" y="5825667"/>
            <a:ext cx="6669277" cy="37786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AFD80E-5F43-3783-BC40-AAD0BC9B82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322" y="1542457"/>
            <a:ext cx="6669277" cy="377866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9C868FC0-E690-C7C2-9EC7-676F80DF41C6}"/>
              </a:ext>
            </a:extLst>
          </p:cNvPr>
          <p:cNvSpPr txBox="1"/>
          <p:nvPr/>
        </p:nvSpPr>
        <p:spPr>
          <a:xfrm>
            <a:off x="892648" y="1866900"/>
            <a:ext cx="1774352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달 별</a:t>
            </a:r>
            <a:endParaRPr lang="en-US" altLang="ko-KR" sz="5000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169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4600" y="2400300"/>
            <a:ext cx="5715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2100" y="2413000"/>
            <a:ext cx="4152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FFFFFF"/>
                </a:solidFill>
                <a:ea typeface="Pretendard Bold"/>
              </a:rPr>
              <a:t>어려웠던 점 </a:t>
            </a:r>
            <a:r>
              <a:rPr lang="en-US" altLang="ko-KR" sz="3500" b="0" i="0" u="none" strike="noStrike" dirty="0">
                <a:solidFill>
                  <a:srgbClr val="FFFFFF"/>
                </a:solidFill>
                <a:ea typeface="Pretendard Bold"/>
              </a:rPr>
              <a:t>/ </a:t>
            </a:r>
            <a:r>
              <a:rPr lang="ko-KR" altLang="en-US" sz="3500" b="0" i="0" u="none" strike="noStrike" dirty="0">
                <a:solidFill>
                  <a:srgbClr val="FFFFFF"/>
                </a:solidFill>
                <a:ea typeface="Pretendard Bold"/>
              </a:rPr>
              <a:t>해결방안</a:t>
            </a:r>
            <a:endParaRPr lang="ko-KR" sz="35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22400" y="3506019"/>
            <a:ext cx="4127500" cy="298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en-US" sz="2400" b="0" i="0" u="none" strike="noStrike" dirty="0">
                <a:solidFill>
                  <a:srgbClr val="C2C2C2"/>
                </a:solidFill>
                <a:latin typeface="Pretendard Regular"/>
              </a:rPr>
              <a:t>GUI </a:t>
            </a:r>
            <a:r>
              <a:rPr lang="ko-KR" altLang="en-US" sz="2400" b="0" i="0" u="none" strike="noStrike" dirty="0">
                <a:solidFill>
                  <a:srgbClr val="C2C2C2"/>
                </a:solidFill>
                <a:latin typeface="Pretendard Regular"/>
              </a:rPr>
              <a:t>개발과 </a:t>
            </a:r>
            <a:r>
              <a:rPr lang="en-US" altLang="ko-KR" sz="2400" b="0" i="0" u="none" strike="noStrike" dirty="0" err="1">
                <a:solidFill>
                  <a:srgbClr val="C2C2C2"/>
                </a:solidFill>
                <a:latin typeface="Pretendard Regular"/>
              </a:rPr>
              <a:t>CustomTkinter</a:t>
            </a:r>
            <a:endParaRPr lang="en-US" altLang="ko-KR" sz="2400" b="0" i="0" u="none" strike="noStrike" dirty="0">
              <a:solidFill>
                <a:srgbClr val="C2C2C2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C2C2C2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C2C2C2"/>
                </a:solidFill>
                <a:latin typeface="Pretendard Regular"/>
              </a:rPr>
              <a:t>프로그램 종료 시 </a:t>
            </a:r>
            <a:r>
              <a:rPr lang="en-US" altLang="ko-KR" sz="2400" b="0" i="0" u="none" strike="noStrike" dirty="0">
                <a:solidFill>
                  <a:srgbClr val="C2C2C2"/>
                </a:solidFill>
                <a:latin typeface="Pretendard Regular"/>
              </a:rPr>
              <a:t>after() </a:t>
            </a:r>
            <a:r>
              <a:rPr lang="ko-KR" altLang="en-US" sz="2400" b="0" i="0" u="none" strike="noStrike" dirty="0">
                <a:solidFill>
                  <a:srgbClr val="C2C2C2"/>
                </a:solidFill>
                <a:latin typeface="Pretendard Regular"/>
              </a:rPr>
              <a:t>관련</a:t>
            </a:r>
            <a:r>
              <a:rPr lang="en-US" altLang="ko-KR" sz="2400" b="0" i="0" u="none" strike="noStrike" dirty="0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altLang="en-US" sz="2400" b="0" i="0" u="none" strike="noStrike" dirty="0">
                <a:solidFill>
                  <a:srgbClr val="C2C2C2"/>
                </a:solidFill>
                <a:latin typeface="Pretendard Regular"/>
              </a:rPr>
              <a:t>오류</a:t>
            </a:r>
            <a:endParaRPr lang="en-US" sz="2400" b="0" i="0" u="none" strike="noStrike" dirty="0">
              <a:solidFill>
                <a:srgbClr val="C2C2C2"/>
              </a:solidFill>
              <a:latin typeface="Pretendard Regular"/>
            </a:endParaRPr>
          </a:p>
          <a:p>
            <a:pPr lvl="1" algn="l">
              <a:lnSpc>
                <a:spcPct val="99600"/>
              </a:lnSpc>
            </a:pPr>
            <a:endParaRPr lang="en-US" sz="2400" b="0" i="0" u="none" strike="noStrike" dirty="0">
              <a:solidFill>
                <a:srgbClr val="C2C2C2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C2C2C2"/>
                </a:solidFill>
                <a:ea typeface="Pretendard Regular"/>
              </a:rPr>
              <a:t>날짜 형식 처리 오류</a:t>
            </a:r>
            <a:endParaRPr lang="en-US" altLang="ko-KR" sz="2400" b="0" i="0" u="none" strike="noStrike" dirty="0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endParaRPr lang="en-US" sz="2400" dirty="0">
              <a:solidFill>
                <a:srgbClr val="C2C2C2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C2C2C2"/>
                </a:solidFill>
                <a:latin typeface="Pretendard Regular"/>
                <a:ea typeface="Pretendard Regular"/>
              </a:rPr>
              <a:t>날짜순 정렬과 데이터 관리</a:t>
            </a:r>
            <a:endParaRPr lang="en-US" altLang="ko-KR" sz="2400" b="0" i="0" u="none" strike="noStrike" dirty="0">
              <a:solidFill>
                <a:srgbClr val="C2C2C2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endParaRPr lang="en-US" sz="2400" dirty="0">
              <a:solidFill>
                <a:srgbClr val="C2C2C2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C2C2C2"/>
                </a:solidFill>
                <a:latin typeface="Pretendard Regular"/>
                <a:ea typeface="Pretendard Regular"/>
              </a:rPr>
              <a:t>순환 참조 오류</a:t>
            </a:r>
            <a:endParaRPr lang="en-US" sz="2400" b="0" i="0" u="none" strike="noStrike" dirty="0">
              <a:solidFill>
                <a:srgbClr val="C2C2C2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53300" y="2361176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후기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53300" y="62611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해결하지 못해서 아쉬운 점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53300" y="7162800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altLang="ko-KR" sz="2400" b="0" i="0" u="none" strike="noStrike" dirty="0" err="1">
                <a:solidFill>
                  <a:srgbClr val="717377"/>
                </a:solidFill>
                <a:ea typeface="Pretendard Regular"/>
              </a:rPr>
              <a:t>Numpy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 / Pandas 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사용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그래프  시각화 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(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원형 그래프</a:t>
            </a:r>
            <a:r>
              <a:rPr lang="en-US" altLang="ko-KR" sz="2400" b="0" i="0" u="none" strike="noStrike">
                <a:solidFill>
                  <a:srgbClr val="717377"/>
                </a:solidFill>
                <a:ea typeface="Pretendard Regular"/>
              </a:rPr>
              <a:t>)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D0DC7-3DC4-AD9F-CA78-1310C8D7A386}"/>
              </a:ext>
            </a:extLst>
          </p:cNvPr>
          <p:cNvSpPr txBox="1"/>
          <p:nvPr/>
        </p:nvSpPr>
        <p:spPr>
          <a:xfrm>
            <a:off x="7355758" y="3224776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  <a:buClr>
                <a:srgbClr val="717377"/>
              </a:buClr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프로젝트 덕분에 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GUI,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 날짜 처리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데이터 정렬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여러 가지 오류를 경험해본 것 같다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66000"/>
              </a:lnSpc>
              <a:buClr>
                <a:srgbClr val="717377"/>
              </a:buClr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막막했는데 하다 보니 점점 프로그램이 완성되는 게 보여서 재미있었다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10300" y="4397581"/>
            <a:ext cx="381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242629"/>
                </a:solidFill>
                <a:ea typeface="Pretendard Bold"/>
              </a:rPr>
              <a:t>코드 설명</a:t>
            </a:r>
            <a:endParaRPr lang="en-US" sz="50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37600" y="39243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10300" y="6002748"/>
            <a:ext cx="2933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242629"/>
                </a:solidFill>
                <a:ea typeface="Pretendard Bold"/>
              </a:rPr>
              <a:t>실행 화면</a:t>
            </a:r>
            <a:endParaRPr lang="en-US" sz="50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37600" y="72771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0300" y="7607915"/>
            <a:ext cx="7810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242629"/>
                </a:solidFill>
                <a:ea typeface="Pretendard Bold"/>
              </a:rPr>
              <a:t>어려웠던 점 </a:t>
            </a:r>
            <a:r>
              <a:rPr lang="en-US" altLang="ko-KR" sz="5000" b="0" i="0" u="none" strike="noStrike" dirty="0">
                <a:solidFill>
                  <a:srgbClr val="242629"/>
                </a:solidFill>
                <a:ea typeface="Pretendard Bold"/>
              </a:rPr>
              <a:t>/ </a:t>
            </a:r>
            <a:r>
              <a:rPr lang="ko-KR" altLang="en-US" sz="5000" b="0" i="0" u="none" strike="noStrike" dirty="0">
                <a:solidFill>
                  <a:srgbClr val="242629"/>
                </a:solidFill>
                <a:ea typeface="Pretendard Bold"/>
              </a:rPr>
              <a:t>해결 방안 </a:t>
            </a:r>
            <a:r>
              <a:rPr lang="en-US" altLang="ko-KR" sz="5000" b="0" i="0" u="none" strike="noStrike" dirty="0">
                <a:solidFill>
                  <a:srgbClr val="242629"/>
                </a:solidFill>
                <a:ea typeface="Pretendard Bold"/>
              </a:rPr>
              <a:t>/ </a:t>
            </a:r>
            <a:r>
              <a:rPr lang="ko-KR" altLang="en-US" sz="5000" dirty="0">
                <a:solidFill>
                  <a:srgbClr val="242629"/>
                </a:solidFill>
                <a:ea typeface="Pretendard Bold"/>
              </a:rPr>
              <a:t>후기</a:t>
            </a:r>
            <a:endParaRPr lang="en-US" sz="50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 dirty="0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96923" y="7069803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4923" y="6193503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4923" y="7628603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0823" y="6193503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4823" y="5863303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43942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9000" b="0" i="0" u="none" strike="noStrike" dirty="0">
                <a:solidFill>
                  <a:srgbClr val="000000"/>
                </a:solidFill>
                <a:ea typeface="Pretendard Bold"/>
              </a:rPr>
              <a:t>코드 설명 </a:t>
            </a:r>
            <a:endParaRPr lang="en-US" sz="90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46BCD3B7-EFEE-C605-A2AE-3FB9AF1B7F4D}"/>
              </a:ext>
            </a:extLst>
          </p:cNvPr>
          <p:cNvSpPr txBox="1"/>
          <p:nvPr/>
        </p:nvSpPr>
        <p:spPr>
          <a:xfrm>
            <a:off x="1676400" y="5740400"/>
            <a:ext cx="5257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242629"/>
                </a:solidFill>
                <a:latin typeface="Pretendard Bold"/>
                <a:ea typeface="Pretendard Bold"/>
              </a:rPr>
              <a:t>라이브러리와 모듈</a:t>
            </a:r>
            <a:endParaRPr lang="en-US" sz="50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F69014FA-DF5A-7704-A670-8BB9EC67F667}"/>
              </a:ext>
            </a:extLst>
          </p:cNvPr>
          <p:cNvSpPr txBox="1"/>
          <p:nvPr/>
        </p:nvSpPr>
        <p:spPr>
          <a:xfrm>
            <a:off x="1689100" y="7273003"/>
            <a:ext cx="5003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242629"/>
                </a:solidFill>
                <a:ea typeface="Pretendard Bold"/>
              </a:rPr>
              <a:t>파일 별 역할 </a:t>
            </a:r>
            <a:r>
              <a:rPr lang="en-US" altLang="ko-KR" sz="5000" b="0" i="0" u="none" strike="noStrike" dirty="0">
                <a:solidFill>
                  <a:srgbClr val="242629"/>
                </a:solidFill>
                <a:ea typeface="Pretendard Bold"/>
              </a:rPr>
              <a:t>&amp; </a:t>
            </a:r>
            <a:r>
              <a:rPr lang="ko-KR" altLang="en-US" sz="5000" b="0" i="0" u="none" strike="noStrike" dirty="0">
                <a:solidFill>
                  <a:srgbClr val="242629"/>
                </a:solidFill>
                <a:ea typeface="Pretendard Bold"/>
              </a:rPr>
              <a:t>기능</a:t>
            </a:r>
            <a:endParaRPr lang="en-US" sz="5000" b="0" i="0" u="none" strike="noStrike" dirty="0">
              <a:solidFill>
                <a:srgbClr val="242629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C9CCF7-59BF-A45C-A5D0-6F9C04C45A3F}"/>
              </a:ext>
            </a:extLst>
          </p:cNvPr>
          <p:cNvSpPr txBox="1"/>
          <p:nvPr/>
        </p:nvSpPr>
        <p:spPr>
          <a:xfrm>
            <a:off x="2472269" y="685593"/>
            <a:ext cx="44534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err="1">
                <a:latin typeface="Pretendard Bold" panose="020B0600000101010101" charset="-127"/>
                <a:ea typeface="Pretendard Bold" panose="020B0600000101010101" charset="-127"/>
              </a:rPr>
              <a:t>customtkinter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657E1D-DB8F-583C-5AA7-2064DFAFDFE5}"/>
              </a:ext>
            </a:extLst>
          </p:cNvPr>
          <p:cNvSpPr txBox="1"/>
          <p:nvPr/>
        </p:nvSpPr>
        <p:spPr>
          <a:xfrm>
            <a:off x="3607195" y="2170965"/>
            <a:ext cx="21836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err="1">
                <a:latin typeface="Pretendard Bold" panose="020B0600000101010101" charset="-127"/>
                <a:ea typeface="Pretendard Bold" panose="020B0600000101010101" charset="-127"/>
              </a:rPr>
              <a:t>tkinter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A2B3A-BC26-FB58-17D8-E55E4974389E}"/>
              </a:ext>
            </a:extLst>
          </p:cNvPr>
          <p:cNvSpPr txBox="1"/>
          <p:nvPr/>
        </p:nvSpPr>
        <p:spPr>
          <a:xfrm>
            <a:off x="3081410" y="3656337"/>
            <a:ext cx="3235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matplotlib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DCE60-3F14-7C5F-F685-CCEEBFC7074A}"/>
              </a:ext>
            </a:extLst>
          </p:cNvPr>
          <p:cNvSpPr txBox="1"/>
          <p:nvPr/>
        </p:nvSpPr>
        <p:spPr>
          <a:xfrm>
            <a:off x="3942222" y="5141709"/>
            <a:ext cx="15135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CSV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CCBD15-2FB2-07B5-F17A-A193163813CB}"/>
              </a:ext>
            </a:extLst>
          </p:cNvPr>
          <p:cNvSpPr txBox="1"/>
          <p:nvPr/>
        </p:nvSpPr>
        <p:spPr>
          <a:xfrm>
            <a:off x="3261748" y="6627081"/>
            <a:ext cx="28745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datetime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59D6E-B39E-C9E4-78A2-B8A2D05713AC}"/>
              </a:ext>
            </a:extLst>
          </p:cNvPr>
          <p:cNvSpPr txBox="1"/>
          <p:nvPr/>
        </p:nvSpPr>
        <p:spPr>
          <a:xfrm>
            <a:off x="3474145" y="8112453"/>
            <a:ext cx="24497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logging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E990BC-1AEE-ED3C-0B89-5DF51BFC4BD8}"/>
              </a:ext>
            </a:extLst>
          </p:cNvPr>
          <p:cNvSpPr txBox="1"/>
          <p:nvPr/>
        </p:nvSpPr>
        <p:spPr>
          <a:xfrm>
            <a:off x="781101" y="1620639"/>
            <a:ext cx="78357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UI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디자인 및 </a:t>
            </a:r>
            <a:r>
              <a:rPr lang="ko-KR" altLang="en-US" sz="2500" dirty="0" err="1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입력창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버튼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dirty="0" err="1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콤보박스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레이아웃 구성 등에 활용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FB7CE0-764C-2850-3FF8-8A83F9249032}"/>
              </a:ext>
            </a:extLst>
          </p:cNvPr>
          <p:cNvSpPr txBox="1"/>
          <p:nvPr/>
        </p:nvSpPr>
        <p:spPr>
          <a:xfrm>
            <a:off x="2022627" y="3106011"/>
            <a:ext cx="5352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메시지 박스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달력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위젯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테이블 등에 사용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1AADF-A7B6-7F43-6DD3-446672CEC40D}"/>
              </a:ext>
            </a:extLst>
          </p:cNvPr>
          <p:cNvSpPr txBox="1"/>
          <p:nvPr/>
        </p:nvSpPr>
        <p:spPr>
          <a:xfrm>
            <a:off x="2138043" y="4591383"/>
            <a:ext cx="51219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UI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내에서 지출 내역을 시각적으로 표현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85CACA-EB9F-902A-7FB5-F80EA82F0ACC}"/>
              </a:ext>
            </a:extLst>
          </p:cNvPr>
          <p:cNvSpPr txBox="1"/>
          <p:nvPr/>
        </p:nvSpPr>
        <p:spPr>
          <a:xfrm>
            <a:off x="2686270" y="6076755"/>
            <a:ext cx="40254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지출 내역을 저장하고 불러오기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5DD8CA-28C1-3EA5-5F66-EE556BBECCB4}"/>
              </a:ext>
            </a:extLst>
          </p:cNvPr>
          <p:cNvSpPr txBox="1"/>
          <p:nvPr/>
        </p:nvSpPr>
        <p:spPr>
          <a:xfrm>
            <a:off x="2454636" y="7562127"/>
            <a:ext cx="4488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현재 날짜 정보를 가져와 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UI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에 표시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500BEF-85BF-AB7E-D0A5-E14A5EC62973}"/>
              </a:ext>
            </a:extLst>
          </p:cNvPr>
          <p:cNvSpPr txBox="1"/>
          <p:nvPr/>
        </p:nvSpPr>
        <p:spPr>
          <a:xfrm>
            <a:off x="2191743" y="9047504"/>
            <a:ext cx="50145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프로그램 실행 중 발생하는 오류를 기록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4CE2CB4-DB15-F952-AAF1-17613F06B5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6938" y="3959698"/>
            <a:ext cx="8158725" cy="2697554"/>
          </a:xfrm>
          <a:prstGeom prst="rect">
            <a:avLst/>
          </a:prstGeom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B1E9E1BC-6AE5-4D10-82E9-4E9C5DCAA626}"/>
              </a:ext>
            </a:extLst>
          </p:cNvPr>
          <p:cNvSpPr txBox="1"/>
          <p:nvPr/>
        </p:nvSpPr>
        <p:spPr>
          <a:xfrm>
            <a:off x="10636250" y="2290999"/>
            <a:ext cx="5880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주요 라이브러리 및 모듈 정리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FA33A-2797-FD53-A693-66C53971E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92AC579-FFC4-D768-C61D-4A0281D1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CCB387B-B1C7-9759-08C9-CD481DE2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80AE6C-4AD1-8997-276D-153F5E79A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F6C9D7-4996-488C-E06F-48A208A2A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71D143-61F1-A91D-8458-8C8B1F82F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22D99CC-4F09-BDC3-B7E0-60D3C28EF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0B124E-79A1-2178-99BB-91DC4568DE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7A9B265E-EF8F-5319-43F2-732771B961F6}"/>
              </a:ext>
            </a:extLst>
          </p:cNvPr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E6CE0AD-7085-F3EC-BDEA-6DE9429178C1}"/>
              </a:ext>
            </a:extLst>
          </p:cNvPr>
          <p:cNvSpPr txBox="1"/>
          <p:nvPr/>
        </p:nvSpPr>
        <p:spPr>
          <a:xfrm>
            <a:off x="10636250" y="2290999"/>
            <a:ext cx="5880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파일 별 역할 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Pretendard Bold"/>
              </a:rPr>
              <a:t>&amp;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 기능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2DCFB-1ACF-DF2A-CF28-3A48A7A8382B}"/>
              </a:ext>
            </a:extLst>
          </p:cNvPr>
          <p:cNvSpPr txBox="1"/>
          <p:nvPr/>
        </p:nvSpPr>
        <p:spPr>
          <a:xfrm>
            <a:off x="1795000" y="698500"/>
            <a:ext cx="5808000" cy="861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Spending_diary.py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BA4DF-87D9-B038-B378-8E1468F82E04}"/>
              </a:ext>
            </a:extLst>
          </p:cNvPr>
          <p:cNvSpPr txBox="1"/>
          <p:nvPr/>
        </p:nvSpPr>
        <p:spPr>
          <a:xfrm>
            <a:off x="1659546" y="2933582"/>
            <a:ext cx="6078908" cy="861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record_manager.py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B60DD-5019-7E82-B602-FA5AB8FF97D7}"/>
              </a:ext>
            </a:extLst>
          </p:cNvPr>
          <p:cNvSpPr txBox="1"/>
          <p:nvPr/>
        </p:nvSpPr>
        <p:spPr>
          <a:xfrm>
            <a:off x="2191743" y="4051123"/>
            <a:ext cx="5014514" cy="861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file_manager.py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AC36F-3BEF-DB92-4317-B30455069D33}"/>
              </a:ext>
            </a:extLst>
          </p:cNvPr>
          <p:cNvSpPr txBox="1"/>
          <p:nvPr/>
        </p:nvSpPr>
        <p:spPr>
          <a:xfrm>
            <a:off x="1977742" y="5168664"/>
            <a:ext cx="5442516" cy="861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func_manager.py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213C8A-F448-E60A-9EB1-1FCEDB40F4FA}"/>
              </a:ext>
            </a:extLst>
          </p:cNvPr>
          <p:cNvSpPr txBox="1"/>
          <p:nvPr/>
        </p:nvSpPr>
        <p:spPr>
          <a:xfrm>
            <a:off x="2384905" y="6286205"/>
            <a:ext cx="4628190" cy="861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ui_manager.py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8810FC-B0D7-DB91-E613-3B9D41CDE6AA}"/>
              </a:ext>
            </a:extLst>
          </p:cNvPr>
          <p:cNvSpPr txBox="1"/>
          <p:nvPr/>
        </p:nvSpPr>
        <p:spPr>
          <a:xfrm>
            <a:off x="3179193" y="7403746"/>
            <a:ext cx="3039615" cy="861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theme.py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EAA5F-A8AA-9A27-1B46-15147B4739B6}"/>
              </a:ext>
            </a:extLst>
          </p:cNvPr>
          <p:cNvSpPr txBox="1"/>
          <p:nvPr/>
        </p:nvSpPr>
        <p:spPr>
          <a:xfrm>
            <a:off x="2221399" y="1816041"/>
            <a:ext cx="4955203" cy="861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main_screen.py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A6C35-8F30-D9B0-7372-76BF84F99D40}"/>
              </a:ext>
            </a:extLst>
          </p:cNvPr>
          <p:cNvSpPr txBox="1"/>
          <p:nvPr/>
        </p:nvSpPr>
        <p:spPr>
          <a:xfrm>
            <a:off x="2640584" y="8521289"/>
            <a:ext cx="41168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Pretendard Bold" panose="020B0600000101010101" charset="-127"/>
                <a:ea typeface="Pretendard Bold" panose="020B0600000101010101" charset="-127"/>
              </a:rPr>
              <a:t>date_utils.py</a:t>
            </a:r>
            <a:endParaRPr lang="ko-KR" altLang="en-US" sz="5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B01E3C-6AF4-5434-297B-DB9BCED6A41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6420"/>
          <a:stretch/>
        </p:blipFill>
        <p:spPr>
          <a:xfrm>
            <a:off x="9779101" y="3805114"/>
            <a:ext cx="7594398" cy="55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9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DDFD0-1F24-621F-C867-DF74E7DB1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18C583-377E-375E-04EA-F11B7E9D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AE4AE5-1194-7FE4-1F9D-18D062A39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E60A86-9C0D-88ED-8A40-E7211C62D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F396DEF-40EA-32AE-F917-6D88FD4B9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B6DAA3C-8150-E8B1-24F7-FB4AF8B53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386754E-B42F-627B-8E48-BABB6693F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2025347-D9F8-1446-90AD-EE072504B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459F520-15B9-FFDC-D4EB-6CBE5F48AC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B2933CA-A155-559F-4390-F2E98E9B8E6A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E6DD5CC-E436-C552-A52A-4E0924E0767C}"/>
              </a:ext>
            </a:extLst>
          </p:cNvPr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0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Spending_diary.py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2F055DC-D664-F879-D67E-5D6A5C4D3451}"/>
              </a:ext>
            </a:extLst>
          </p:cNvPr>
          <p:cNvSpPr txBox="1"/>
          <p:nvPr/>
        </p:nvSpPr>
        <p:spPr>
          <a:xfrm>
            <a:off x="1016000" y="343535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494A4E"/>
                </a:solidFill>
                <a:latin typeface="Pretendard Medium"/>
                <a:ea typeface="Pretendard Medium"/>
              </a:rPr>
              <a:t>메인 실행 파일이자 프로그램의 </a:t>
            </a:r>
            <a:r>
              <a:rPr lang="ko-KR" altLang="en-US" sz="3000" dirty="0" err="1">
                <a:solidFill>
                  <a:srgbClr val="494A4E"/>
                </a:solidFill>
                <a:latin typeface="Pretendard Medium"/>
                <a:ea typeface="Pretendard Medium"/>
              </a:rPr>
              <a:t>진입점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5E023CB-680D-6F7A-3D27-02DFECFE4D8E}"/>
              </a:ext>
            </a:extLst>
          </p:cNvPr>
          <p:cNvSpPr txBox="1"/>
          <p:nvPr/>
        </p:nvSpPr>
        <p:spPr>
          <a:xfrm>
            <a:off x="2476500" y="5187950"/>
            <a:ext cx="13322300" cy="2997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dirty="0" err="1">
                <a:solidFill>
                  <a:srgbClr val="717377"/>
                </a:solidFill>
                <a:latin typeface="Pretendard Regular"/>
              </a:rPr>
              <a:t>Tkinter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/>
              </a:rPr>
              <a:t>창을 생성하고 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/>
              </a:rPr>
              <a:t>main_screen.py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/>
              </a:rPr>
              <a:t>를 실행</a:t>
            </a:r>
            <a:endParaRPr lang="en-US" altLang="ko-KR" sz="2200" dirty="0">
              <a:solidFill>
                <a:srgbClr val="717377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br>
              <a:rPr lang="en-US" altLang="ko-KR" sz="22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</a:br>
            <a:r>
              <a:rPr lang="en-US" altLang="ko-KR" sz="2200" b="0" i="0" u="none" strike="noStrike" dirty="0" err="1">
                <a:solidFill>
                  <a:srgbClr val="717377"/>
                </a:solidFill>
                <a:latin typeface="Pretendard Regular"/>
                <a:ea typeface="Pretendard Regular"/>
              </a:rPr>
              <a:t>run_win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( )</a:t>
            </a:r>
            <a:br>
              <a:rPr lang="en-US" altLang="ko-KR" sz="22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</a:br>
            <a:endParaRPr lang="en-US" altLang="ko-KR" sz="2200" b="0" i="0" u="none" strike="noStrike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on_closing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(win)</a:t>
            </a: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cancel_all_after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(win)</a:t>
            </a:r>
            <a:endParaRPr lang="en-US" altLang="ko-KR" sz="22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6725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F1E77-FFB8-537D-13A5-B7380E250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36646B-A256-4658-14D8-8693C77B2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AE6E007-A21B-66BF-FEDC-011A71CF7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6F67745-8A7A-1C48-86B4-D71DB084A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756BF0-A301-2D45-EEB2-0E37F30D9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A8E0D6A-B6DE-E003-CEB9-6D90180D4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D9A4574-DCD4-393C-AEB3-D8183D726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D55921A-9E8A-3C57-A9E6-C13B7F5A2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8E3BB8C-E863-301B-9EF5-7EB85A0CB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CF3BAB8-8903-A916-A8EE-9D4711521298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39D92A4-37F7-EAAC-7CFF-AD88BE2E0997}"/>
              </a:ext>
            </a:extLst>
          </p:cNvPr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0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main_screen.py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AB99DB1-AC5E-AAE5-A5CC-EAE7159EE34E}"/>
              </a:ext>
            </a:extLst>
          </p:cNvPr>
          <p:cNvSpPr txBox="1"/>
          <p:nvPr/>
        </p:nvSpPr>
        <p:spPr>
          <a:xfrm>
            <a:off x="1016000" y="343535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  <a:ea typeface="Pretendard Medium"/>
              </a:rPr>
              <a:t>메인 </a:t>
            </a:r>
            <a:r>
              <a:rPr lang="en-US" altLang="ko-KR" sz="3000" b="0" i="0" u="none" strike="noStrike" dirty="0">
                <a:solidFill>
                  <a:srgbClr val="494A4E"/>
                </a:solidFill>
                <a:latin typeface="Pretendard Medium"/>
                <a:ea typeface="Pretendard Medium"/>
              </a:rPr>
              <a:t>UI 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  <a:ea typeface="Pretendard Medium"/>
              </a:rPr>
              <a:t>화면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73FB8FF-3E9A-D410-61E2-C201F7B9A641}"/>
              </a:ext>
            </a:extLst>
          </p:cNvPr>
          <p:cNvSpPr txBox="1"/>
          <p:nvPr/>
        </p:nvSpPr>
        <p:spPr>
          <a:xfrm>
            <a:off x="2438400" y="4608513"/>
            <a:ext cx="13360400" cy="415607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en-US" altLang="ko-KR" sz="2200" b="0" i="0" u="none" strike="noStrike" dirty="0" err="1">
                <a:solidFill>
                  <a:srgbClr val="717377"/>
                </a:solidFill>
                <a:latin typeface="Pretendard Regular"/>
                <a:ea typeface="Pretendard Regular"/>
              </a:rPr>
              <a:t>Tkinter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기반 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UI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구성 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수입 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/ </a:t>
            </a:r>
            <a:r>
              <a:rPr lang="ko-KR" altLang="en-US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지출 입력 및 수정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삭제 기능</a:t>
            </a:r>
            <a:endParaRPr lang="en-US" altLang="ko-KR" sz="22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기록 조회</a:t>
            </a:r>
            <a:endParaRPr lang="en-US" altLang="ko-KR" sz="22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br>
              <a:rPr lang="en-US" altLang="ko-KR" sz="22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</a:br>
            <a:r>
              <a:rPr lang="en-US" altLang="ko-KR" sz="2200" b="0" i="0" u="none" strike="noStrike" dirty="0" err="1">
                <a:solidFill>
                  <a:srgbClr val="717377"/>
                </a:solidFill>
                <a:latin typeface="Pretendard Regular"/>
                <a:ea typeface="Pretendard Regular"/>
              </a:rPr>
              <a:t>show_main_screen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(win)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update_records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()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add_new_record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()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edit_new_record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()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delete_new_record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()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update_bottom_right_section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(frame, </a:t>
            </a:r>
            <a:r>
              <a:rPr lang="en-US" altLang="ko-KR" sz="22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treeview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  <a:ea typeface="Pretendard Regular"/>
              </a:rPr>
              <a:t>)</a:t>
            </a:r>
            <a:endParaRPr lang="en-US" altLang="ko-KR" sz="22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7612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0C41C-1835-1B82-64E8-614DC6CA6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987445-4119-2F88-E2DC-BFE286D5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6F8BFD7-783B-53DA-BE55-FE66688C6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06F87A-91EE-BE59-09A0-6BCDDEA4B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D412D50-AD05-60AC-A6D5-149333076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65C60A-0E36-0EDE-FECD-4DB293027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4D7DF80-2B11-457F-E547-5137FE23A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D5048BB-D614-848B-E0E5-F103FE061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A3F09F-05A9-29AC-622C-71876F7E55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5D6E9F6-8C97-8E0F-87A8-708C7F4F4E1B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F91F811-08B8-9DEF-B940-E290369D8118}"/>
              </a:ext>
            </a:extLst>
          </p:cNvPr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0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r</a:t>
            </a:r>
            <a:r>
              <a:rPr lang="en-US" altLang="ko-KR" sz="50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ecord_manager.py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E920ED3-4D96-803B-1DD3-C3084118E936}"/>
              </a:ext>
            </a:extLst>
          </p:cNvPr>
          <p:cNvSpPr txBox="1"/>
          <p:nvPr/>
        </p:nvSpPr>
        <p:spPr>
          <a:xfrm>
            <a:off x="1016000" y="343535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  <a:ea typeface="Pretendard Medium"/>
              </a:rPr>
              <a:t>데이터 관리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2FB8274-A07F-9FC4-DF79-7C9BF8979B96}"/>
              </a:ext>
            </a:extLst>
          </p:cNvPr>
          <p:cNvSpPr txBox="1"/>
          <p:nvPr/>
        </p:nvSpPr>
        <p:spPr>
          <a:xfrm>
            <a:off x="2457450" y="4454525"/>
            <a:ext cx="13360400" cy="446405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수입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/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지출 데이터를 추가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조회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데이터를 날짜순 정렬 후 저장 →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date_utils.py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빠짐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add_record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(amount, category, memo, date, type_)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edit_record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original_record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new_amount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new_category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new_memo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new_date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new_type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_)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delete_record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selected_record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list_records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()</a:t>
            </a: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save_and_sort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()</a:t>
            </a:r>
            <a:b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format_date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date_str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→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date_utils.py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빠짐</a:t>
            </a: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38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5489B-CE41-9BD8-BB5D-372D675BF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37FB64-67EE-3AAA-EB6B-CCA767B8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D87C36C-9841-2106-1533-0018092B0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A6EA4BD-D190-0114-B617-C0887FE98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FB315E4-442A-DD0C-D3C8-C5829EC6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A40028C-FB0A-B29A-35D8-23333BD7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168F-A852-6E8A-F8F9-3EC8DB5C4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77C5338-964A-863C-7CDA-0BDDE8F350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942FB6-8558-7EA5-47E1-8B83D8C078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5B40AEF-EC35-FA29-139D-DDF2FF6D5E4B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Spending_diary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4589129-64DA-9125-5995-600E0913212A}"/>
              </a:ext>
            </a:extLst>
          </p:cNvPr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0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file_manager.py</a:t>
            </a:r>
            <a:endParaRPr lang="ko-KR" sz="50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E07B202-90D6-6501-FB20-D5CBFFC156E1}"/>
              </a:ext>
            </a:extLst>
          </p:cNvPr>
          <p:cNvSpPr txBox="1"/>
          <p:nvPr/>
        </p:nvSpPr>
        <p:spPr>
          <a:xfrm>
            <a:off x="1016000" y="343535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  <a:ea typeface="Pretendard Medium"/>
              </a:rPr>
              <a:t>파일 입출력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48C405F-873D-4B65-2BFC-E486BAB29D1B}"/>
              </a:ext>
            </a:extLst>
          </p:cNvPr>
          <p:cNvSpPr txBox="1"/>
          <p:nvPr/>
        </p:nvSpPr>
        <p:spPr>
          <a:xfrm>
            <a:off x="2476500" y="5187950"/>
            <a:ext cx="13322300" cy="2997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en-US" altLang="ko-KR" sz="2200" b="0" i="0" u="none" strike="noStrike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csv </a:t>
            </a:r>
            <a:r>
              <a:rPr lang="ko-KR" altLang="en-US" sz="2200" b="0" i="0" u="none" strike="noStrike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파일을 읽고 쓰는 역할</a:t>
            </a: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프로그램 실행 시 저장된 데이터 로드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save_data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(records)</a:t>
            </a:r>
          </a:p>
          <a:p>
            <a:pPr lvl="0" algn="ctr">
              <a:lnSpc>
                <a:spcPct val="124499"/>
              </a:lnSpc>
            </a:pP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200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load_data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()</a:t>
            </a:r>
            <a:endParaRPr lang="en-US" altLang="ko-KR" sz="2200" b="0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501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636</Words>
  <Application>Microsoft Office PowerPoint</Application>
  <PresentationFormat>사용자 지정</PresentationFormat>
  <Paragraphs>151</Paragraphs>
  <Slides>19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Pretendard Light</vt:lpstr>
      <vt:lpstr>Pretendard Regular</vt:lpstr>
      <vt:lpstr>Pretendard Bold</vt:lpstr>
      <vt:lpstr>Arial</vt:lpstr>
      <vt:lpstr>맑은 고딕</vt:lpstr>
      <vt:lpstr>Calibri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 P</cp:lastModifiedBy>
  <cp:revision>9</cp:revision>
  <dcterms:created xsi:type="dcterms:W3CDTF">2006-08-16T00:00:00Z</dcterms:created>
  <dcterms:modified xsi:type="dcterms:W3CDTF">2025-02-22T06:59:46Z</dcterms:modified>
</cp:coreProperties>
</file>